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8" r:id="rId4"/>
    <p:sldId id="270" r:id="rId5"/>
    <p:sldId id="266" r:id="rId6"/>
    <p:sldId id="260" r:id="rId7"/>
    <p:sldId id="272" r:id="rId8"/>
    <p:sldId id="271" r:id="rId9"/>
    <p:sldId id="269" r:id="rId10"/>
    <p:sldId id="262" r:id="rId11"/>
    <p:sldId id="274" r:id="rId12"/>
    <p:sldId id="267"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7" d="100"/>
          <a:sy n="117"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B3685-5E18-4092-A451-5C1432E7A1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AB4750-B1D0-46EC-8CD2-DA9312D55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C53633-A42D-444C-8D34-05BE344796E1}"/>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5" name="Footer Placeholder 4">
            <a:extLst>
              <a:ext uri="{FF2B5EF4-FFF2-40B4-BE49-F238E27FC236}">
                <a16:creationId xmlns:a16="http://schemas.microsoft.com/office/drawing/2014/main" id="{BF1BA9A3-0B3E-4924-9C2C-41225288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77BC5-1DA8-4B99-A3AC-21B3731853DC}"/>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2542101653"/>
      </p:ext>
    </p:extLst>
  </p:cSld>
  <p:clrMapOvr>
    <a:masterClrMapping/>
  </p:clrMapOvr>
  <p:transition spd="med" advClick="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654A-22B7-466A-B903-C4E0F15D38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D3A3F7-BE0F-4135-A9C4-38CA8B3B5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6BD16-1F11-4186-94D2-889F289ABA69}"/>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5" name="Footer Placeholder 4">
            <a:extLst>
              <a:ext uri="{FF2B5EF4-FFF2-40B4-BE49-F238E27FC236}">
                <a16:creationId xmlns:a16="http://schemas.microsoft.com/office/drawing/2014/main" id="{3CC3B611-F82F-4B18-A3C0-F6359BA79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8A92A-606F-4BBE-933C-5E24D535491D}"/>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189703738"/>
      </p:ext>
    </p:extLst>
  </p:cSld>
  <p:clrMapOvr>
    <a:masterClrMapping/>
  </p:clrMapOvr>
  <p:transition spd="med" advClick="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9A693D-3EAB-4142-8144-E61AB838F7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CA96A-06FD-4165-AF29-7C598CC134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605E8-B0A7-43F9-AE7B-B7E77D2C103A}"/>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5" name="Footer Placeholder 4">
            <a:extLst>
              <a:ext uri="{FF2B5EF4-FFF2-40B4-BE49-F238E27FC236}">
                <a16:creationId xmlns:a16="http://schemas.microsoft.com/office/drawing/2014/main" id="{9DF206AE-C5B5-4BF5-8B2C-B75835176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A296E-B30D-4F26-8602-A13FF0E11CF6}"/>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175159945"/>
      </p:ext>
    </p:extLst>
  </p:cSld>
  <p:clrMapOvr>
    <a:masterClrMapping/>
  </p:clrMapOvr>
  <p:transition spd="med" advClick="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1E29-7F04-4C0A-A699-D4A908C47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2D9C51-99E8-4731-B941-BFB53F78C3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75629-3F0B-45BE-A27F-2A4AF105B3A2}"/>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5" name="Footer Placeholder 4">
            <a:extLst>
              <a:ext uri="{FF2B5EF4-FFF2-40B4-BE49-F238E27FC236}">
                <a16:creationId xmlns:a16="http://schemas.microsoft.com/office/drawing/2014/main" id="{B74A21CC-92A1-4A9D-9D39-98C9A0A99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97A2F-5EC4-4907-AB01-7D20E5B705DE}"/>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226824950"/>
      </p:ext>
    </p:extLst>
  </p:cSld>
  <p:clrMapOvr>
    <a:masterClrMapping/>
  </p:clrMapOvr>
  <p:transition spd="med" advClick="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F590-5E6B-404D-87B8-662E30FFD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8177D7-0138-4F79-AF26-F7F5B33593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AB0D1-07CA-4D68-9740-BA600D54A126}"/>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5" name="Footer Placeholder 4">
            <a:extLst>
              <a:ext uri="{FF2B5EF4-FFF2-40B4-BE49-F238E27FC236}">
                <a16:creationId xmlns:a16="http://schemas.microsoft.com/office/drawing/2014/main" id="{AF26C981-9A38-40DF-A1E6-1229180C8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DE798-73E8-4339-ABF9-1D791ECA70D5}"/>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209602324"/>
      </p:ext>
    </p:extLst>
  </p:cSld>
  <p:clrMapOvr>
    <a:masterClrMapping/>
  </p:clrMapOvr>
  <p:transition spd="med" advClick="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2847-3B67-494A-A807-A4AFF38C1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D3A17-9248-4B96-AEE0-3C795F88C2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446EE-42D7-4766-B135-C3B4325D02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1F451A-27E9-4B48-BC4E-0ADE94D9EBA1}"/>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6" name="Footer Placeholder 5">
            <a:extLst>
              <a:ext uri="{FF2B5EF4-FFF2-40B4-BE49-F238E27FC236}">
                <a16:creationId xmlns:a16="http://schemas.microsoft.com/office/drawing/2014/main" id="{CDDCE601-6FFC-4802-9D3D-8DF161A1E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71AF9-0B14-4E7F-8B66-B78B5DF8613A}"/>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542525901"/>
      </p:ext>
    </p:extLst>
  </p:cSld>
  <p:clrMapOvr>
    <a:masterClrMapping/>
  </p:clrMapOvr>
  <p:transition spd="med" advClick="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1C6F-6CB1-4540-9677-F3C10088F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639BD7-0B98-4275-9DF1-0316B9B47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F925E2-CEC6-48C2-AFDA-6BECF1294C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681D3-25EF-4D20-A4B5-D5454903E3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E8344-F238-44FC-B998-C0A3597351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7078C3-2CB4-42C6-8B4B-0C24011CD734}"/>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8" name="Footer Placeholder 7">
            <a:extLst>
              <a:ext uri="{FF2B5EF4-FFF2-40B4-BE49-F238E27FC236}">
                <a16:creationId xmlns:a16="http://schemas.microsoft.com/office/drawing/2014/main" id="{AF92DA3C-690E-4170-9F65-5C24F54B22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8D27BC-23D8-4D68-A999-C67C7A7CF951}"/>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842344178"/>
      </p:ext>
    </p:extLst>
  </p:cSld>
  <p:clrMapOvr>
    <a:masterClrMapping/>
  </p:clrMapOvr>
  <p:transition spd="med"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A563-5F87-47B5-9180-5EED750117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3D29A-EE51-42F5-BF19-D524FB72C3B8}"/>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4" name="Footer Placeholder 3">
            <a:extLst>
              <a:ext uri="{FF2B5EF4-FFF2-40B4-BE49-F238E27FC236}">
                <a16:creationId xmlns:a16="http://schemas.microsoft.com/office/drawing/2014/main" id="{70BB9775-9B2D-43E3-BB4B-D4E861A29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55A7C2-E063-4DAB-BEA6-C7A83AC2A5C6}"/>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2113994592"/>
      </p:ext>
    </p:extLst>
  </p:cSld>
  <p:clrMapOvr>
    <a:masterClrMapping/>
  </p:clrMapOvr>
  <p:transition spd="med" advClick="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D5E14-B4E7-4B46-BEE5-D5675863C7E7}"/>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3" name="Footer Placeholder 2">
            <a:extLst>
              <a:ext uri="{FF2B5EF4-FFF2-40B4-BE49-F238E27FC236}">
                <a16:creationId xmlns:a16="http://schemas.microsoft.com/office/drawing/2014/main" id="{946D5DB3-2B6D-4053-94E7-95E8DEBBE8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ECB407-300C-484B-8848-22C49338D6FA}"/>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1058408155"/>
      </p:ext>
    </p:extLst>
  </p:cSld>
  <p:clrMapOvr>
    <a:masterClrMapping/>
  </p:clrMapOvr>
  <p:transition spd="med" advClick="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32FE-EC14-45A6-B6FA-157F55B72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B283D5-E28F-49A6-BC56-EF089B5CA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3F450B-E21C-425D-A73B-8818EC4B2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CC0EB-8572-4422-BFB7-62852A7D2B50}"/>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6" name="Footer Placeholder 5">
            <a:extLst>
              <a:ext uri="{FF2B5EF4-FFF2-40B4-BE49-F238E27FC236}">
                <a16:creationId xmlns:a16="http://schemas.microsoft.com/office/drawing/2014/main" id="{58459E2A-C90F-4AC3-BEA6-93093CCD5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B60AF-5B9F-4455-911F-5405A3B92C3F}"/>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4080449213"/>
      </p:ext>
    </p:extLst>
  </p:cSld>
  <p:clrMapOvr>
    <a:masterClrMapping/>
  </p:clrMapOvr>
  <p:transition spd="med" advClick="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47A8-2E50-4A63-A273-C80453086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52CCF-6638-40C2-8A0F-80E323664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99D506-D510-4BE9-B0DA-28DAD8AC7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81666-750C-42B4-8D88-73C4DACA5CBD}"/>
              </a:ext>
            </a:extLst>
          </p:cNvPr>
          <p:cNvSpPr>
            <a:spLocks noGrp="1"/>
          </p:cNvSpPr>
          <p:nvPr>
            <p:ph type="dt" sz="half" idx="10"/>
          </p:nvPr>
        </p:nvSpPr>
        <p:spPr/>
        <p:txBody>
          <a:bodyPr/>
          <a:lstStyle/>
          <a:p>
            <a:fld id="{A26882B2-BA84-4910-A3DC-1E1AA4C30B92}" type="datetimeFigureOut">
              <a:rPr lang="en-US" smtClean="0"/>
              <a:t>11/30/20</a:t>
            </a:fld>
            <a:endParaRPr lang="en-US"/>
          </a:p>
        </p:txBody>
      </p:sp>
      <p:sp>
        <p:nvSpPr>
          <p:cNvPr id="6" name="Footer Placeholder 5">
            <a:extLst>
              <a:ext uri="{FF2B5EF4-FFF2-40B4-BE49-F238E27FC236}">
                <a16:creationId xmlns:a16="http://schemas.microsoft.com/office/drawing/2014/main" id="{CDD8948A-390B-4096-9466-04F2E879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8C092-829D-420E-BD22-11769C879F01}"/>
              </a:ext>
            </a:extLst>
          </p:cNvPr>
          <p:cNvSpPr>
            <a:spLocks noGrp="1"/>
          </p:cNvSpPr>
          <p:nvPr>
            <p:ph type="sldNum" sz="quarter" idx="12"/>
          </p:nvPr>
        </p:nvSpPr>
        <p:spPr/>
        <p:txBody>
          <a:bodyPr/>
          <a:lstStyle/>
          <a:p>
            <a:fld id="{C8DB7AA5-4592-4421-B449-F63653190335}" type="slidenum">
              <a:rPr lang="en-US" smtClean="0"/>
              <a:t>‹#›</a:t>
            </a:fld>
            <a:endParaRPr lang="en-US"/>
          </a:p>
        </p:txBody>
      </p:sp>
    </p:spTree>
    <p:extLst>
      <p:ext uri="{BB962C8B-B14F-4D97-AF65-F5344CB8AC3E}">
        <p14:creationId xmlns:p14="http://schemas.microsoft.com/office/powerpoint/2010/main" val="2120368956"/>
      </p:ext>
    </p:extLst>
  </p:cSld>
  <p:clrMapOvr>
    <a:masterClrMapping/>
  </p:clrMapOvr>
  <p:transition spd="med" advClick="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DB8456-E808-4328-85DD-321018BA0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39A4B-83C2-463B-A69D-94EE0A41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5FE60-A4CE-46E0-BDC2-B8533DE8E8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882B2-BA84-4910-A3DC-1E1AA4C30B92}" type="datetimeFigureOut">
              <a:rPr lang="en-US" smtClean="0"/>
              <a:t>11/30/20</a:t>
            </a:fld>
            <a:endParaRPr lang="en-US"/>
          </a:p>
        </p:txBody>
      </p:sp>
      <p:sp>
        <p:nvSpPr>
          <p:cNvPr id="5" name="Footer Placeholder 4">
            <a:extLst>
              <a:ext uri="{FF2B5EF4-FFF2-40B4-BE49-F238E27FC236}">
                <a16:creationId xmlns:a16="http://schemas.microsoft.com/office/drawing/2014/main" id="{C631AD96-07BB-47D8-93AB-CDD229F1D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E89DCC-49AF-4DFA-AB5A-EECA6B5CA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B7AA5-4592-4421-B449-F63653190335}" type="slidenum">
              <a:rPr lang="en-US" smtClean="0"/>
              <a:t>‹#›</a:t>
            </a:fld>
            <a:endParaRPr lang="en-US"/>
          </a:p>
        </p:txBody>
      </p:sp>
    </p:spTree>
    <p:extLst>
      <p:ext uri="{BB962C8B-B14F-4D97-AF65-F5344CB8AC3E}">
        <p14:creationId xmlns:p14="http://schemas.microsoft.com/office/powerpoint/2010/main" val="2517805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brookings.edu/blog/fixgov/2020/06/19/what-does-defund-the-police-mean-and-does-it-have-merit/" TargetMode="External"/><Relationship Id="rId2" Type="http://schemas.openxmlformats.org/officeDocument/2006/relationships/hyperlink" Target="https://vimeo.com/188310685?ref=fb-share&amp;fbclid=IwAR2qxqfLk5pvwPZ9vsu6uVeapWOVHGP8QLLnoGuWNXY7Cdk8PoImD4lQIs8" TargetMode="External"/><Relationship Id="rId1" Type="http://schemas.openxmlformats.org/officeDocument/2006/relationships/slideLayout" Target="../slideLayouts/slideLayout6.xml"/><Relationship Id="rId6" Type="http://schemas.openxmlformats.org/officeDocument/2006/relationships/hyperlink" Target="https://www.ted.com/talks/chimamanda_adichie_the_danger_of_a_single_story?language=en" TargetMode="External"/><Relationship Id="rId5" Type="http://schemas.openxmlformats.org/officeDocument/2006/relationships/hyperlink" Target="https://www.washingtonpost.com/news/arts-and-entertainment/wp/2016/07/13/the-most-powerful-art-from-the-blacklivesmatter-movement-three-years-in/?utm_term=.b4164cbff839" TargetMode="External"/><Relationship Id="rId4" Type="http://schemas.openxmlformats.org/officeDocument/2006/relationships/hyperlink" Target="https://www.vox.com/2020/6/1/21277013/police-reform-policies-systemic-racism-george-floyd?fbclid=IwAR1Ts3hBzv6dHl3s1I5Ma41gQOiL_ETGqaMLpSlCE27jwWrC2h4Eu2xhOv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DCE41-DBCF-44AF-B588-CCAA64D465C1}"/>
              </a:ext>
            </a:extLst>
          </p:cNvPr>
          <p:cNvPicPr>
            <a:picLocks/>
          </p:cNvPicPr>
          <p:nvPr/>
        </p:nvPicPr>
        <p:blipFill rotWithShape="1">
          <a:blip r:embed="rId2"/>
          <a:srcRect l="-1" r="-21" b="3347"/>
          <a:stretch/>
        </p:blipFill>
        <p:spPr>
          <a:xfrm>
            <a:off x="0" y="0"/>
            <a:ext cx="8171873" cy="6214197"/>
          </a:xfrm>
          <a:prstGeom prst="rect">
            <a:avLst/>
          </a:prstGeom>
        </p:spPr>
      </p:pic>
      <p:sp>
        <p:nvSpPr>
          <p:cNvPr id="4" name="TextBox 3">
            <a:extLst>
              <a:ext uri="{FF2B5EF4-FFF2-40B4-BE49-F238E27FC236}">
                <a16:creationId xmlns:a16="http://schemas.microsoft.com/office/drawing/2014/main" id="{E6BA0CFA-D5C6-4971-B9D6-30706F6D77C2}"/>
              </a:ext>
            </a:extLst>
          </p:cNvPr>
          <p:cNvSpPr txBox="1"/>
          <p:nvPr/>
        </p:nvSpPr>
        <p:spPr>
          <a:xfrm>
            <a:off x="8322108" y="964673"/>
            <a:ext cx="3996607" cy="2862322"/>
          </a:xfrm>
          <a:prstGeom prst="rect">
            <a:avLst/>
          </a:prstGeom>
          <a:noFill/>
        </p:spPr>
        <p:txBody>
          <a:bodyPr wrap="none" rtlCol="0">
            <a:spAutoFit/>
          </a:bodyPr>
          <a:lstStyle/>
          <a:p>
            <a:pPr algn="ctr"/>
            <a:r>
              <a:rPr lang="en-US" sz="3600" dirty="0">
                <a:latin typeface="Berlin Sans FB Demi" panose="020E0802020502020306" pitchFamily="34" charset="0"/>
              </a:rPr>
              <a:t>Creating </a:t>
            </a:r>
            <a:r>
              <a:rPr lang="en-US" sz="3600" dirty="0">
                <a:latin typeface="Berlin Sans FB Demi" panose="020E0802020502020306" pitchFamily="34" charset="0"/>
                <a:cs typeface="Aharoni" panose="02010803020104030203" pitchFamily="2" charset="-79"/>
              </a:rPr>
              <a:t>Effective</a:t>
            </a:r>
            <a:r>
              <a:rPr lang="en-US" sz="3600" dirty="0">
                <a:latin typeface="Berlin Sans FB Demi" panose="020E0802020502020306" pitchFamily="34" charset="0"/>
              </a:rPr>
              <a:t> </a:t>
            </a:r>
          </a:p>
          <a:p>
            <a:pPr algn="ctr"/>
            <a:r>
              <a:rPr lang="en-US" sz="3600" dirty="0">
                <a:latin typeface="Berlin Sans FB Demi" panose="020E0802020502020306" pitchFamily="34" charset="0"/>
              </a:rPr>
              <a:t>Racial Change</a:t>
            </a:r>
          </a:p>
          <a:p>
            <a:pPr algn="ctr"/>
            <a:r>
              <a:rPr lang="en-US" sz="3600" dirty="0">
                <a:latin typeface="Berlin Sans FB Demi" panose="020E0802020502020306" pitchFamily="34" charset="0"/>
              </a:rPr>
              <a:t> in America by </a:t>
            </a:r>
          </a:p>
          <a:p>
            <a:pPr algn="ctr"/>
            <a:r>
              <a:rPr lang="en-US" sz="3600" dirty="0">
                <a:latin typeface="Berlin Sans FB Demi" panose="020E0802020502020306" pitchFamily="34" charset="0"/>
              </a:rPr>
              <a:t>Implementing </a:t>
            </a:r>
          </a:p>
          <a:p>
            <a:pPr algn="ctr"/>
            <a:r>
              <a:rPr lang="en-US" sz="3600" dirty="0">
                <a:latin typeface="Berlin Sans FB Demi" panose="020E0802020502020306" pitchFamily="34" charset="0"/>
              </a:rPr>
              <a:t>Police Reform </a:t>
            </a:r>
          </a:p>
        </p:txBody>
      </p:sp>
      <p:sp>
        <p:nvSpPr>
          <p:cNvPr id="7" name="TextBox 6">
            <a:extLst>
              <a:ext uri="{FF2B5EF4-FFF2-40B4-BE49-F238E27FC236}">
                <a16:creationId xmlns:a16="http://schemas.microsoft.com/office/drawing/2014/main" id="{219947C7-7345-44C6-BE7B-E7150C91F95C}"/>
              </a:ext>
            </a:extLst>
          </p:cNvPr>
          <p:cNvSpPr txBox="1"/>
          <p:nvPr/>
        </p:nvSpPr>
        <p:spPr>
          <a:xfrm>
            <a:off x="8322108" y="5590813"/>
            <a:ext cx="2578655" cy="646331"/>
          </a:xfrm>
          <a:prstGeom prst="rect">
            <a:avLst/>
          </a:prstGeom>
          <a:noFill/>
        </p:spPr>
        <p:txBody>
          <a:bodyPr wrap="none" rtlCol="0">
            <a:spAutoFit/>
          </a:bodyPr>
          <a:lstStyle/>
          <a:p>
            <a:r>
              <a:rPr lang="en-US" dirty="0"/>
              <a:t>Carla Manns</a:t>
            </a:r>
          </a:p>
          <a:p>
            <a:r>
              <a:rPr lang="en-US" dirty="0"/>
              <a:t>Ethnic &amp; Diversity Studies</a:t>
            </a:r>
          </a:p>
        </p:txBody>
      </p:sp>
    </p:spTree>
    <p:extLst>
      <p:ext uri="{BB962C8B-B14F-4D97-AF65-F5344CB8AC3E}">
        <p14:creationId xmlns:p14="http://schemas.microsoft.com/office/powerpoint/2010/main" val="107722176"/>
      </p:ext>
    </p:extLst>
  </p:cSld>
  <p:clrMapOvr>
    <a:masterClrMapping/>
  </p:clrMapOvr>
  <mc:AlternateContent xmlns:mc="http://schemas.openxmlformats.org/markup-compatibility/2006" xmlns:p14="http://schemas.microsoft.com/office/powerpoint/2010/main">
    <mc:Choice Requires="p14">
      <p:transition spd="slow" p14:dur="2750" advTm="6048">
        <p:fade/>
      </p:transition>
    </mc:Choice>
    <mc:Fallback xmlns="">
      <p:transition spd="slow" advTm="604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79358A20-32FC-4B11-9339-02ED94984A3F}"/>
              </a:ext>
            </a:extLst>
          </p:cNvPr>
          <p:cNvSpPr/>
          <p:nvPr/>
        </p:nvSpPr>
        <p:spPr>
          <a:xfrm>
            <a:off x="66675" y="155575"/>
            <a:ext cx="32004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cap="none" spc="50" dirty="0">
                <a:ln w="0"/>
                <a:effectLst>
                  <a:innerShdw blurRad="63500" dist="50800" dir="13500000">
                    <a:srgbClr val="000000">
                      <a:alpha val="50000"/>
                    </a:srgbClr>
                  </a:innerShdw>
                </a:effectLst>
                <a:latin typeface="Arial Black" panose="020B0A04020102020204" pitchFamily="34" charset="0"/>
                <a:ea typeface="+mj-ea"/>
                <a:cs typeface="+mj-cs"/>
              </a:rPr>
              <a:t>Step 2</a:t>
            </a:r>
          </a:p>
        </p:txBody>
      </p:sp>
      <p:sp>
        <p:nvSpPr>
          <p:cNvPr id="3" name="TextBox 2">
            <a:extLst>
              <a:ext uri="{FF2B5EF4-FFF2-40B4-BE49-F238E27FC236}">
                <a16:creationId xmlns:a16="http://schemas.microsoft.com/office/drawing/2014/main" id="{A4CE4D59-1689-4C58-9056-0A50CFD6E83B}"/>
              </a:ext>
            </a:extLst>
          </p:cNvPr>
          <p:cNvSpPr txBox="1"/>
          <p:nvPr/>
        </p:nvSpPr>
        <p:spPr>
          <a:xfrm>
            <a:off x="219075" y="1825625"/>
            <a:ext cx="3819526" cy="4351338"/>
          </a:xfrm>
          <a:prstGeom prst="rect">
            <a:avLst/>
          </a:prstGeom>
        </p:spPr>
        <p:txBody>
          <a:bodyPr vert="horz" lIns="91440" tIns="45720" rIns="91440" bIns="45720" rtlCol="0">
            <a:normAutofit/>
          </a:bodyPr>
          <a:lstStyle/>
          <a:p>
            <a:pPr>
              <a:lnSpc>
                <a:spcPct val="90000"/>
              </a:lnSpc>
              <a:spcBef>
                <a:spcPct val="0"/>
              </a:spcBef>
              <a:spcAft>
                <a:spcPts val="600"/>
              </a:spcAft>
            </a:pPr>
            <a:r>
              <a:rPr lang="en-US" sz="2400" dirty="0">
                <a:latin typeface="Cooper Black" panose="0208090404030B020404" pitchFamily="18" charset="0"/>
              </a:rPr>
              <a:t>All Police Departments should require additional hours for </a:t>
            </a:r>
          </a:p>
          <a:p>
            <a:pPr>
              <a:lnSpc>
                <a:spcPct val="90000"/>
              </a:lnSpc>
              <a:spcBef>
                <a:spcPct val="0"/>
              </a:spcBef>
              <a:spcAft>
                <a:spcPts val="600"/>
              </a:spcAft>
            </a:pPr>
            <a:r>
              <a:rPr lang="en-US" sz="2400" dirty="0">
                <a:latin typeface="Cooper Black" panose="0208090404030B020404" pitchFamily="18" charset="0"/>
              </a:rPr>
              <a:t>Crisis Intervention Team Program training (40hrs are required)</a:t>
            </a:r>
          </a:p>
        </p:txBody>
      </p:sp>
      <p:sp>
        <p:nvSpPr>
          <p:cNvPr id="19"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985D8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2257F4E0-35FC-483C-A2DD-07BFD8FC08C1}"/>
              </a:ext>
            </a:extLst>
          </p:cNvPr>
          <p:cNvPicPr>
            <a:picLocks noChangeAspect="1"/>
          </p:cNvPicPr>
          <p:nvPr/>
        </p:nvPicPr>
        <p:blipFill rotWithShape="1">
          <a:blip r:embed="rId2"/>
          <a:srcRect l="432" r="1902"/>
          <a:stretch/>
        </p:blipFill>
        <p:spPr>
          <a:xfrm>
            <a:off x="5603706" y="1258529"/>
            <a:ext cx="5638853" cy="4330205"/>
          </a:xfrm>
          <a:prstGeom prst="rect">
            <a:avLst/>
          </a:prstGeom>
        </p:spPr>
      </p:pic>
    </p:spTree>
    <p:extLst>
      <p:ext uri="{BB962C8B-B14F-4D97-AF65-F5344CB8AC3E}">
        <p14:creationId xmlns:p14="http://schemas.microsoft.com/office/powerpoint/2010/main" val="343077336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27FFC6-0988-4BCB-B575-F2418DDBCC57}"/>
              </a:ext>
            </a:extLst>
          </p:cNvPr>
          <p:cNvPicPr>
            <a:picLocks noChangeAspect="1"/>
          </p:cNvPicPr>
          <p:nvPr/>
        </p:nvPicPr>
        <p:blipFill>
          <a:blip r:embed="rId2"/>
          <a:stretch>
            <a:fillRect/>
          </a:stretch>
        </p:blipFill>
        <p:spPr>
          <a:xfrm>
            <a:off x="643467" y="781641"/>
            <a:ext cx="5294716" cy="5294716"/>
          </a:xfrm>
          <a:prstGeom prst="rect">
            <a:avLst/>
          </a:prstGeom>
        </p:spPr>
      </p:pic>
      <p:cxnSp>
        <p:nvCxnSpPr>
          <p:cNvPr id="24" name="Straight Connector 2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02B068E-9F6F-405B-B872-5BF1FD38E8FF}"/>
              </a:ext>
            </a:extLst>
          </p:cNvPr>
          <p:cNvPicPr>
            <a:picLocks noChangeAspect="1"/>
          </p:cNvPicPr>
          <p:nvPr/>
        </p:nvPicPr>
        <p:blipFill>
          <a:blip r:embed="rId3"/>
          <a:stretch>
            <a:fillRect/>
          </a:stretch>
        </p:blipFill>
        <p:spPr>
          <a:xfrm>
            <a:off x="6930409" y="643467"/>
            <a:ext cx="3941530" cy="5571066"/>
          </a:xfrm>
          <a:prstGeom prst="rect">
            <a:avLst/>
          </a:prstGeom>
        </p:spPr>
      </p:pic>
      <p:sp>
        <p:nvSpPr>
          <p:cNvPr id="11" name="Rectangle 10">
            <a:extLst>
              <a:ext uri="{FF2B5EF4-FFF2-40B4-BE49-F238E27FC236}">
                <a16:creationId xmlns:a16="http://schemas.microsoft.com/office/drawing/2014/main" id="{AF438C9D-7EA6-4352-B207-6B027BB15F9F}"/>
              </a:ext>
            </a:extLst>
          </p:cNvPr>
          <p:cNvSpPr/>
          <p:nvPr/>
        </p:nvSpPr>
        <p:spPr>
          <a:xfrm>
            <a:off x="334278" y="-233696"/>
            <a:ext cx="1971565"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Step 3</a:t>
            </a:r>
          </a:p>
          <a:p>
            <a:pPr algn="ct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9038804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DA4F458-3EBA-4F18-ABED-CB049A140570}"/>
              </a:ext>
            </a:extLst>
          </p:cNvPr>
          <p:cNvSpPr/>
          <p:nvPr/>
        </p:nvSpPr>
        <p:spPr>
          <a:xfrm>
            <a:off x="526073" y="4665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kern="1200" cap="none" spc="0">
                <a:ln w="12700">
                  <a:solidFill>
                    <a:schemeClr val="accent1"/>
                  </a:solidFill>
                  <a:prstDash val="solid"/>
                </a:ln>
                <a:solidFill>
                  <a:srgbClr val="FFFFFF"/>
                </a:solidFill>
                <a:effectLst>
                  <a:outerShdw dist="38100" dir="2640000" algn="bl" rotWithShape="0">
                    <a:schemeClr val="accent1"/>
                  </a:outerShdw>
                </a:effectLst>
                <a:latin typeface="+mj-lt"/>
                <a:ea typeface="+mj-ea"/>
                <a:cs typeface="+mj-cs"/>
              </a:rPr>
              <a:t>What will Reforming the Police Do?</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92E2007-4B9B-46EB-8B2F-F071037E4320}"/>
              </a:ext>
            </a:extLst>
          </p:cNvPr>
          <p:cNvPicPr>
            <a:picLocks noChangeAspect="1"/>
          </p:cNvPicPr>
          <p:nvPr/>
        </p:nvPicPr>
        <p:blipFill>
          <a:blip r:embed="rId2"/>
          <a:stretch>
            <a:fillRect/>
          </a:stretch>
        </p:blipFill>
        <p:spPr>
          <a:xfrm>
            <a:off x="320040" y="3178542"/>
            <a:ext cx="11496821" cy="2660375"/>
          </a:xfrm>
          <a:prstGeom prst="rect">
            <a:avLst/>
          </a:prstGeom>
        </p:spPr>
      </p:pic>
    </p:spTree>
    <p:extLst>
      <p:ext uri="{BB962C8B-B14F-4D97-AF65-F5344CB8AC3E}">
        <p14:creationId xmlns:p14="http://schemas.microsoft.com/office/powerpoint/2010/main" val="847880038"/>
      </p:ext>
    </p:extLst>
  </p:cSld>
  <p:clrMapOvr>
    <a:masterClrMapping/>
  </p:clrMapOvr>
  <mc:AlternateContent xmlns:mc="http://schemas.openxmlformats.org/markup-compatibility/2006" xmlns:p14="http://schemas.microsoft.com/office/powerpoint/2010/main">
    <mc:Choice Requires="p14">
      <p:transition spd="slow" p14:dur="325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6A6310-57A6-4E13-8A69-4F0D9ED7A424}"/>
              </a:ext>
            </a:extLst>
          </p:cNvPr>
          <p:cNvSpPr>
            <a:spLocks noGrp="1"/>
          </p:cNvSpPr>
          <p:nvPr>
            <p:ph type="title"/>
          </p:nvPr>
        </p:nvSpPr>
        <p:spPr>
          <a:xfrm>
            <a:off x="2555631" y="556112"/>
            <a:ext cx="6950319" cy="5216037"/>
          </a:xfrm>
        </p:spPr>
        <p:txBody>
          <a:bodyPr>
            <a:normAutofit fontScale="90000"/>
          </a:bodyPr>
          <a:lstStyle/>
          <a:p>
            <a:pPr algn="ctr"/>
            <a:r>
              <a:rPr lang="en-US" sz="1400" b="0" i="0" dirty="0">
                <a:solidFill>
                  <a:srgbClr val="FF0000"/>
                </a:solidFill>
                <a:effectLst/>
                <a:latin typeface="Lato Extended"/>
              </a:rPr>
              <a:t>REFERENCES</a:t>
            </a:r>
            <a:br>
              <a:rPr lang="en-US" sz="1400" b="0" i="0" dirty="0">
                <a:solidFill>
                  <a:srgbClr val="FF0000"/>
                </a:solidFill>
                <a:effectLst/>
                <a:latin typeface="Lato Extended"/>
              </a:rPr>
            </a:br>
            <a:r>
              <a:rPr lang="en-US" sz="1400" b="0" i="0" dirty="0">
                <a:solidFill>
                  <a:schemeClr val="bg1">
                    <a:lumMod val="95000"/>
                    <a:lumOff val="5000"/>
                  </a:schemeClr>
                </a:solidFill>
                <a:effectLst/>
                <a:latin typeface="Lato Extended"/>
              </a:rPr>
              <a:t>Documentary on police reform after Dontre Hamilton was shot and killed by police officer: </a:t>
            </a:r>
            <a:r>
              <a:rPr lang="en-US" sz="1400" b="0" i="0" u="sng" dirty="0">
                <a:solidFill>
                  <a:schemeClr val="bg1">
                    <a:lumMod val="95000"/>
                    <a:lumOff val="5000"/>
                  </a:schemeClr>
                </a:solidFill>
                <a:effectLst/>
                <a:latin typeface="Lato Extended"/>
                <a:hlinkClick r:id="rId2"/>
              </a:rPr>
              <a:t>https://vimeo.com/188310685?ref=fb-share&amp;fbclid=IwAR2qxqfLk5pvwPZ9vsu6uVeapWOVHGP8QLLnoGuWNXY7Cdk8PoImD4lQIs8 (Links to an external site.)</a:t>
            </a:r>
            <a:br>
              <a:rPr lang="en-US" sz="1400" b="0" i="0" u="sng" dirty="0">
                <a:solidFill>
                  <a:schemeClr val="bg1">
                    <a:lumMod val="95000"/>
                    <a:lumOff val="5000"/>
                  </a:schemeClr>
                </a:solidFill>
                <a:effectLst/>
                <a:latin typeface="Lato Extended"/>
              </a:rPr>
            </a:br>
            <a:br>
              <a:rPr lang="en-US" sz="1400" b="0" i="0" dirty="0">
                <a:solidFill>
                  <a:schemeClr val="bg1">
                    <a:lumMod val="95000"/>
                    <a:lumOff val="5000"/>
                  </a:schemeClr>
                </a:solidFill>
                <a:effectLst/>
                <a:latin typeface="Lato Extended"/>
              </a:rPr>
            </a:br>
            <a:r>
              <a:rPr lang="en-US" sz="1400" b="0" i="0" dirty="0">
                <a:solidFill>
                  <a:schemeClr val="bg1">
                    <a:lumMod val="95000"/>
                    <a:lumOff val="5000"/>
                  </a:schemeClr>
                </a:solidFill>
                <a:effectLst/>
                <a:latin typeface="Lato Extended"/>
              </a:rPr>
              <a:t>What Does Defund the Police Mean? And Does it Have Merit?  </a:t>
            </a:r>
            <a:r>
              <a:rPr lang="en-US" sz="1400" b="0" i="0" u="sng" dirty="0">
                <a:solidFill>
                  <a:schemeClr val="bg1">
                    <a:lumMod val="95000"/>
                    <a:lumOff val="5000"/>
                  </a:schemeClr>
                </a:solidFill>
                <a:effectLst/>
                <a:latin typeface="Lato Extended"/>
                <a:hlinkClick r:id="rId3"/>
              </a:rPr>
              <a:t>https://www.brookings.edu/blog/fixgov/2020/06/19/what-does-defund-the-police-mean-and-does-it-have-merit/ (Links to an external site.)</a:t>
            </a:r>
            <a:br>
              <a:rPr lang="en-US" sz="1400" b="0" i="0" dirty="0">
                <a:solidFill>
                  <a:schemeClr val="bg1">
                    <a:lumMod val="95000"/>
                    <a:lumOff val="5000"/>
                  </a:schemeClr>
                </a:solidFill>
                <a:effectLst/>
                <a:latin typeface="Lato Extended"/>
              </a:rPr>
            </a:br>
            <a:br>
              <a:rPr lang="en-US" sz="1400" b="0" i="0" dirty="0">
                <a:solidFill>
                  <a:schemeClr val="bg1">
                    <a:lumMod val="95000"/>
                    <a:lumOff val="5000"/>
                  </a:schemeClr>
                </a:solidFill>
                <a:effectLst/>
                <a:latin typeface="Lato Extended"/>
              </a:rPr>
            </a:br>
            <a:r>
              <a:rPr lang="en-US" sz="1400" b="0" i="0" dirty="0">
                <a:solidFill>
                  <a:schemeClr val="bg1">
                    <a:lumMod val="95000"/>
                    <a:lumOff val="5000"/>
                  </a:schemeClr>
                </a:solidFill>
                <a:effectLst/>
                <a:latin typeface="Lato Extended"/>
              </a:rPr>
              <a:t>"How to Reform American Police": </a:t>
            </a:r>
            <a:r>
              <a:rPr lang="en-US" sz="1400" b="0" i="0" u="sng" dirty="0">
                <a:solidFill>
                  <a:schemeClr val="bg1">
                    <a:lumMod val="95000"/>
                    <a:lumOff val="5000"/>
                  </a:schemeClr>
                </a:solidFill>
                <a:effectLst/>
                <a:latin typeface="Lato Extended"/>
                <a:hlinkClick r:id="rId4"/>
              </a:rPr>
              <a:t>https://www.vox.com/2020/6/1/21277013/police-reform-policies-systemic-racism-george-floyd?fbclid=IwAR1Ts3hBzv6dHl3s1I5Ma41gQOiL_ETGqaMLpSlCE27jwWrC2h4Eu2xhOvQ</a:t>
            </a:r>
            <a:br>
              <a:rPr lang="en-US" sz="1400" b="0" i="0" u="sng" dirty="0">
                <a:solidFill>
                  <a:schemeClr val="bg1">
                    <a:lumMod val="95000"/>
                    <a:lumOff val="5000"/>
                  </a:schemeClr>
                </a:solidFill>
                <a:effectLst/>
                <a:latin typeface="Lato Extended"/>
              </a:rPr>
            </a:br>
            <a:br>
              <a:rPr lang="en-US" sz="1400" b="0" i="0" u="sng" dirty="0">
                <a:solidFill>
                  <a:schemeClr val="bg1">
                    <a:lumMod val="95000"/>
                    <a:lumOff val="5000"/>
                  </a:schemeClr>
                </a:solidFill>
                <a:effectLst/>
                <a:latin typeface="Lato Extended"/>
              </a:rPr>
            </a:br>
            <a:r>
              <a:rPr lang="en-US" sz="1400" b="0" i="0" u="sng" dirty="0">
                <a:solidFill>
                  <a:schemeClr val="bg1">
                    <a:lumMod val="95000"/>
                    <a:lumOff val="5000"/>
                  </a:schemeClr>
                </a:solidFill>
                <a:effectLst/>
                <a:latin typeface="Lato Extended"/>
              </a:rPr>
              <a:t>Ta-Ne </a:t>
            </a:r>
            <a:r>
              <a:rPr lang="en-US" sz="1400" b="0" i="0" u="sng" dirty="0" err="1">
                <a:solidFill>
                  <a:schemeClr val="bg1">
                    <a:lumMod val="95000"/>
                    <a:lumOff val="5000"/>
                  </a:schemeClr>
                </a:solidFill>
                <a:effectLst/>
                <a:latin typeface="Lato Extended"/>
              </a:rPr>
              <a:t>Hisi</a:t>
            </a:r>
            <a:r>
              <a:rPr lang="en-US" sz="1400" b="0" i="0" u="sng" dirty="0">
                <a:solidFill>
                  <a:schemeClr val="bg1">
                    <a:lumMod val="95000"/>
                    <a:lumOff val="5000"/>
                  </a:schemeClr>
                </a:solidFill>
                <a:effectLst/>
                <a:latin typeface="Lato Extended"/>
              </a:rPr>
              <a:t> Coates’s “Letter to My Son” https://www.theatlantic.com/politics/archive/2015/07/tanehisi-coates-between-the-world-and-me/397619/</a:t>
            </a:r>
            <a:br>
              <a:rPr lang="en-US" sz="1400" b="0" i="0" u="sng" dirty="0">
                <a:solidFill>
                  <a:schemeClr val="bg1">
                    <a:lumMod val="95000"/>
                    <a:lumOff val="5000"/>
                  </a:schemeClr>
                </a:solidFill>
                <a:effectLst/>
                <a:latin typeface="Lato Extended"/>
              </a:rPr>
            </a:br>
            <a:br>
              <a:rPr lang="en-US" sz="1400" b="0" i="0" u="sng" dirty="0">
                <a:solidFill>
                  <a:schemeClr val="bg1">
                    <a:lumMod val="95000"/>
                    <a:lumOff val="5000"/>
                  </a:schemeClr>
                </a:solidFill>
                <a:effectLst/>
                <a:latin typeface="Lato Extended"/>
              </a:rPr>
            </a:br>
            <a:r>
              <a:rPr lang="en-US" sz="1400" b="0" i="0" u="sng" dirty="0">
                <a:solidFill>
                  <a:schemeClr val="bg1">
                    <a:lumMod val="95000"/>
                    <a:lumOff val="5000"/>
                  </a:schemeClr>
                </a:solidFill>
                <a:effectLst/>
                <a:latin typeface="Lato Extended"/>
                <a:hlinkClick r:id="rId5"/>
              </a:rPr>
              <a:t>https://www.washingtonpost.com/news/arts-and-entertainment/wp/2016/07/13/the-most-powerful-art-from-the-blacklivesmatter-movement-three-years-in/?utm_term=.b4164cbff839</a:t>
            </a:r>
            <a:br>
              <a:rPr lang="en-US" sz="1400" b="0" i="0" u="sng" dirty="0">
                <a:solidFill>
                  <a:schemeClr val="bg1">
                    <a:lumMod val="95000"/>
                    <a:lumOff val="5000"/>
                  </a:schemeClr>
                </a:solidFill>
                <a:effectLst/>
                <a:latin typeface="Lato Extended"/>
              </a:rPr>
            </a:br>
            <a:br>
              <a:rPr lang="en-US" sz="1400" b="0" i="0" u="sng" dirty="0">
                <a:solidFill>
                  <a:schemeClr val="bg1">
                    <a:lumMod val="95000"/>
                    <a:lumOff val="5000"/>
                  </a:schemeClr>
                </a:solidFill>
                <a:effectLst/>
                <a:latin typeface="Lato Extended"/>
              </a:rPr>
            </a:br>
            <a:r>
              <a:rPr lang="en-US" sz="1400" b="0" i="0" u="sng" dirty="0">
                <a:solidFill>
                  <a:schemeClr val="bg1">
                    <a:lumMod val="95000"/>
                    <a:lumOff val="5000"/>
                  </a:schemeClr>
                </a:solidFill>
                <a:effectLst/>
                <a:latin typeface="Lato Extended"/>
              </a:rPr>
              <a:t>Chimamanda Adichie’s TED talk “The Danger of a Single Story.” </a:t>
            </a:r>
            <a:r>
              <a:rPr lang="en-US" sz="1400" b="0" i="0" u="sng" dirty="0">
                <a:solidFill>
                  <a:schemeClr val="bg1">
                    <a:lumMod val="95000"/>
                    <a:lumOff val="5000"/>
                  </a:schemeClr>
                </a:solidFill>
                <a:effectLst/>
                <a:latin typeface="Lato Extended"/>
                <a:hlinkClick r:id="rId6"/>
              </a:rPr>
              <a:t>https://www.ted.com/talks/chimamanda_adichie_the_danger_of_a_single_story?language=en</a:t>
            </a:r>
            <a:br>
              <a:rPr lang="en-US" sz="1400" b="0" i="0" u="sng" dirty="0">
                <a:solidFill>
                  <a:schemeClr val="bg1">
                    <a:lumMod val="95000"/>
                    <a:lumOff val="5000"/>
                  </a:schemeClr>
                </a:solidFill>
                <a:effectLst/>
                <a:latin typeface="Lato Extended"/>
              </a:rPr>
            </a:br>
            <a:br>
              <a:rPr lang="en-US" sz="1400" b="0" i="0" u="sng" dirty="0">
                <a:solidFill>
                  <a:schemeClr val="bg1">
                    <a:lumMod val="95000"/>
                    <a:lumOff val="5000"/>
                  </a:schemeClr>
                </a:solidFill>
                <a:effectLst/>
                <a:latin typeface="Lato Extended"/>
              </a:rPr>
            </a:br>
            <a:r>
              <a:rPr lang="en-US" sz="1400" b="0" i="0" u="sng" dirty="0">
                <a:solidFill>
                  <a:schemeClr val="bg1">
                    <a:lumMod val="95000"/>
                    <a:lumOff val="5000"/>
                  </a:schemeClr>
                </a:solidFill>
                <a:effectLst/>
                <a:latin typeface="Lato Extended"/>
              </a:rPr>
              <a:t>NPR radio story: Strange Fruit: Anniversary of Lynching: https://www.npr.org/templates/story/story.php?storyId=129025516 </a:t>
            </a:r>
            <a:br>
              <a:rPr lang="en-US" sz="1400" b="0" i="0" dirty="0">
                <a:solidFill>
                  <a:schemeClr val="bg1">
                    <a:lumMod val="95000"/>
                    <a:lumOff val="5000"/>
                  </a:schemeClr>
                </a:solidFill>
                <a:effectLst/>
                <a:latin typeface="Lato Extended"/>
              </a:rPr>
            </a:br>
            <a:endParaRPr lang="en-US" sz="1400" dirty="0">
              <a:solidFill>
                <a:schemeClr val="bg1">
                  <a:lumMod val="95000"/>
                  <a:lumOff val="5000"/>
                </a:schemeClr>
              </a:solidFill>
            </a:endParaRPr>
          </a:p>
        </p:txBody>
      </p:sp>
    </p:spTree>
    <p:extLst>
      <p:ext uri="{BB962C8B-B14F-4D97-AF65-F5344CB8AC3E}">
        <p14:creationId xmlns:p14="http://schemas.microsoft.com/office/powerpoint/2010/main" val="2971302878"/>
      </p:ext>
    </p:extLst>
  </p:cSld>
  <p:clrMapOvr>
    <a:overrideClrMapping bg1="dk1" tx1="lt1" bg2="dk2" tx2="lt2" accent1="accent1" accent2="accent2" accent3="accent3" accent4="accent4" accent5="accent5" accent6="accent6" hlink="hlink" folHlink="folHlink"/>
  </p:clrMapOvr>
  <p:transition spd="med" advClick="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92F28D-4315-40F3-A659-720702A1E650}"/>
              </a:ext>
            </a:extLst>
          </p:cNvPr>
          <p:cNvPicPr>
            <a:picLocks noChangeAspect="1"/>
          </p:cNvPicPr>
          <p:nvPr/>
        </p:nvPicPr>
        <p:blipFill>
          <a:blip r:embed="rId2"/>
          <a:stretch>
            <a:fillRect/>
          </a:stretch>
        </p:blipFill>
        <p:spPr>
          <a:xfrm>
            <a:off x="446164" y="0"/>
            <a:ext cx="4649492" cy="6858000"/>
          </a:xfrm>
          <a:prstGeom prst="rect">
            <a:avLst/>
          </a:prstGeom>
        </p:spPr>
      </p:pic>
      <p:sp>
        <p:nvSpPr>
          <p:cNvPr id="6" name="TextBox 5">
            <a:extLst>
              <a:ext uri="{FF2B5EF4-FFF2-40B4-BE49-F238E27FC236}">
                <a16:creationId xmlns:a16="http://schemas.microsoft.com/office/drawing/2014/main" id="{B1A7F5D5-1B5B-471A-BE2A-8CE3A8B4293F}"/>
              </a:ext>
            </a:extLst>
          </p:cNvPr>
          <p:cNvSpPr txBox="1"/>
          <p:nvPr/>
        </p:nvSpPr>
        <p:spPr>
          <a:xfrm>
            <a:off x="4918229" y="498764"/>
            <a:ext cx="663646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Policing started as slave patrols in Philadelphia in 1751</a:t>
            </a:r>
          </a:p>
          <a:p>
            <a:pPr marL="285750" indent="-285750">
              <a:buFont typeface="Arial" panose="020B0604020202020204" pitchFamily="34" charset="0"/>
              <a:buChar char="•"/>
            </a:pPr>
            <a:r>
              <a:rPr lang="en-US" dirty="0"/>
              <a:t>“It’s a story that’s been going on for centuries in the US. After the founding of the country, police enforced explicitly racist laws on slavery and segregation. </a:t>
            </a:r>
          </a:p>
          <a:p>
            <a:pPr marL="285750" indent="-285750">
              <a:buFont typeface="Arial" panose="020B0604020202020204" pitchFamily="34" charset="0"/>
              <a:buChar char="•"/>
            </a:pPr>
            <a:r>
              <a:rPr lang="en-US" dirty="0"/>
              <a:t>“African Americans trust the police half the rate as their white counterparts.” </a:t>
            </a:r>
          </a:p>
          <a:p>
            <a:pPr marL="285750" indent="-285750">
              <a:buFont typeface="Arial" panose="020B0604020202020204" pitchFamily="34" charset="0"/>
              <a:buChar char="•"/>
            </a:pPr>
            <a:r>
              <a:rPr lang="en-US" dirty="0"/>
              <a:t>“Black communities are less safe, crimes are less policed, the police are more violent in black neighborhoods.” </a:t>
            </a:r>
          </a:p>
          <a:p>
            <a:pPr marL="285750" indent="-285750">
              <a:buFont typeface="Arial" panose="020B0604020202020204" pitchFamily="34" charset="0"/>
              <a:buChar char="•"/>
            </a:pPr>
            <a:r>
              <a:rPr lang="en-US" dirty="0"/>
              <a:t>Half the People Killed by Police Have a Disability</a:t>
            </a: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15883C40-9678-4A61-BB49-860BEE00414D}"/>
              </a:ext>
            </a:extLst>
          </p:cNvPr>
          <p:cNvPicPr>
            <a:picLocks noChangeAspect="1"/>
          </p:cNvPicPr>
          <p:nvPr/>
        </p:nvPicPr>
        <p:blipFill>
          <a:blip r:embed="rId3"/>
          <a:stretch>
            <a:fillRect/>
          </a:stretch>
        </p:blipFill>
        <p:spPr>
          <a:xfrm>
            <a:off x="4945246" y="3361086"/>
            <a:ext cx="6759854" cy="3434327"/>
          </a:xfrm>
          <a:prstGeom prst="rect">
            <a:avLst/>
          </a:prstGeom>
        </p:spPr>
      </p:pic>
    </p:spTree>
    <p:extLst>
      <p:ext uri="{BB962C8B-B14F-4D97-AF65-F5344CB8AC3E}">
        <p14:creationId xmlns:p14="http://schemas.microsoft.com/office/powerpoint/2010/main" val="1695798401"/>
      </p:ext>
    </p:extLst>
  </p:cSld>
  <p:clrMapOvr>
    <a:masterClrMapping/>
  </p:clrMapOvr>
  <mc:AlternateContent xmlns:mc="http://schemas.openxmlformats.org/markup-compatibility/2006" xmlns:p14="http://schemas.microsoft.com/office/powerpoint/2010/main">
    <mc:Choice Requires="p14">
      <p:transition spd="slow" p14:dur="2000" advTm="6456">
        <p:wipe/>
      </p:transition>
    </mc:Choice>
    <mc:Fallback xmlns="">
      <p:transition spd="slow" advTm="6456">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8B1B4CAC-7515-4FF4-821F-9097883CF2CC}"/>
              </a:ext>
            </a:extLst>
          </p:cNvPr>
          <p:cNvPicPr>
            <a:picLocks noChangeAspect="1"/>
          </p:cNvPicPr>
          <p:nvPr/>
        </p:nvPicPr>
        <p:blipFill>
          <a:blip r:embed="rId2"/>
          <a:stretch>
            <a:fillRect/>
          </a:stretch>
        </p:blipFill>
        <p:spPr>
          <a:xfrm>
            <a:off x="766632" y="983891"/>
            <a:ext cx="3084689" cy="3993126"/>
          </a:xfrm>
          <a:prstGeom prst="rect">
            <a:avLst/>
          </a:prstGeom>
        </p:spPr>
      </p:pic>
      <p:sp>
        <p:nvSpPr>
          <p:cNvPr id="17" name="Freeform: Shape 16">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5CC04C2-5328-40F1-8A51-1E4D53E15F72}"/>
              </a:ext>
            </a:extLst>
          </p:cNvPr>
          <p:cNvPicPr>
            <a:picLocks noChangeAspect="1"/>
          </p:cNvPicPr>
          <p:nvPr/>
        </p:nvPicPr>
        <p:blipFill>
          <a:blip r:embed="rId3"/>
          <a:stretch>
            <a:fillRect/>
          </a:stretch>
        </p:blipFill>
        <p:spPr>
          <a:xfrm>
            <a:off x="5910869" y="1715030"/>
            <a:ext cx="5289480" cy="3967112"/>
          </a:xfrm>
          <a:prstGeom prst="rect">
            <a:avLst/>
          </a:prstGeom>
        </p:spPr>
      </p:pic>
      <p:sp>
        <p:nvSpPr>
          <p:cNvPr id="5" name="Rectangle 4">
            <a:extLst>
              <a:ext uri="{FF2B5EF4-FFF2-40B4-BE49-F238E27FC236}">
                <a16:creationId xmlns:a16="http://schemas.microsoft.com/office/drawing/2014/main" id="{CE2B3B05-3F13-4B13-B9E1-F17711D8807B}"/>
              </a:ext>
            </a:extLst>
          </p:cNvPr>
          <p:cNvSpPr/>
          <p:nvPr/>
        </p:nvSpPr>
        <p:spPr>
          <a:xfrm>
            <a:off x="6238005" y="60561"/>
            <a:ext cx="4340035"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Did you know?</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607790AD-5D44-4539-B06B-404DFD3C8992}"/>
              </a:ext>
            </a:extLst>
          </p:cNvPr>
          <p:cNvSpPr/>
          <p:nvPr/>
        </p:nvSpPr>
        <p:spPr>
          <a:xfrm>
            <a:off x="-131891" y="-91398"/>
            <a:ext cx="5760295" cy="523220"/>
          </a:xfrm>
          <a:prstGeom prst="rect">
            <a:avLst/>
          </a:prstGeom>
          <a:noFill/>
        </p:spPr>
        <p:txBody>
          <a:bodyPr wrap="none" lIns="91440" tIns="45720" rIns="91440" bIns="45720">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Black women are killed by police too!</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834733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02EF815-45BE-40EA-A110-36926A33F1DC}"/>
              </a:ext>
            </a:extLst>
          </p:cNvPr>
          <p:cNvPicPr>
            <a:picLocks noChangeAspect="1"/>
          </p:cNvPicPr>
          <p:nvPr/>
        </p:nvPicPr>
        <p:blipFill rotWithShape="1">
          <a:blip r:embed="rId2"/>
          <a:srcRect l="652" r="26321" b="934"/>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EF1812-C635-43C9-A77C-2E195A73442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300"/>
              <a:t>“All you need to understand is that the officer carries with him the power of the American state and the weight of an American legacy, and they necessitate that of the bodies destroyed every year, some wild and disproportionate member of them will be black. </a:t>
            </a:r>
          </a:p>
        </p:txBody>
      </p:sp>
      <p:sp>
        <p:nvSpPr>
          <p:cNvPr id="3" name="Text Placeholder 2">
            <a:extLst>
              <a:ext uri="{FF2B5EF4-FFF2-40B4-BE49-F238E27FC236}">
                <a16:creationId xmlns:a16="http://schemas.microsoft.com/office/drawing/2014/main" id="{5B87D5C6-B888-4DA8-BA3E-979ECBACEEC4}"/>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i="1">
                <a:solidFill>
                  <a:schemeClr val="tx1"/>
                </a:solidFill>
              </a:rPr>
              <a:t>Letter to My Son,   </a:t>
            </a:r>
            <a:r>
              <a:rPr lang="en-US" sz="2000">
                <a:solidFill>
                  <a:schemeClr val="tx1"/>
                </a:solidFill>
              </a:rPr>
              <a:t>Ta-Nehisi Coates</a:t>
            </a:r>
            <a:endParaRPr lang="en-US" sz="2000" i="1">
              <a:solidFill>
                <a:schemeClr val="tx1"/>
              </a:solidFill>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143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AF55FE-C0EA-4090-BD73-DE22FA11D765}"/>
              </a:ext>
            </a:extLst>
          </p:cNvPr>
          <p:cNvPicPr>
            <a:picLocks noChangeAspect="1"/>
          </p:cNvPicPr>
          <p:nvPr/>
        </p:nvPicPr>
        <p:blipFill>
          <a:blip r:embed="rId2"/>
          <a:stretch>
            <a:fillRect/>
          </a:stretch>
        </p:blipFill>
        <p:spPr>
          <a:xfrm>
            <a:off x="249381" y="2009775"/>
            <a:ext cx="6076950" cy="4562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E8D03A2-9685-4B74-8BEB-C00FEB8D028C}"/>
              </a:ext>
            </a:extLst>
          </p:cNvPr>
          <p:cNvPicPr>
            <a:picLocks noChangeAspect="1"/>
          </p:cNvPicPr>
          <p:nvPr/>
        </p:nvPicPr>
        <p:blipFill>
          <a:blip r:embed="rId3"/>
          <a:stretch>
            <a:fillRect/>
          </a:stretch>
        </p:blipFill>
        <p:spPr>
          <a:xfrm>
            <a:off x="4274993" y="2303534"/>
            <a:ext cx="3086100" cy="3790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F61F15BC-B348-4039-9FFA-7957DD142267}"/>
              </a:ext>
            </a:extLst>
          </p:cNvPr>
          <p:cNvPicPr>
            <a:picLocks noChangeAspect="1"/>
          </p:cNvPicPr>
          <p:nvPr/>
        </p:nvPicPr>
        <p:blipFill>
          <a:blip r:embed="rId4"/>
          <a:stretch>
            <a:fillRect/>
          </a:stretch>
        </p:blipFill>
        <p:spPr>
          <a:xfrm>
            <a:off x="9247043" y="495300"/>
            <a:ext cx="2259157" cy="36164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1267B13-CBD4-4060-A35E-DB1CB3BBE89A}"/>
              </a:ext>
            </a:extLst>
          </p:cNvPr>
          <p:cNvPicPr>
            <a:picLocks noChangeAspect="1"/>
          </p:cNvPicPr>
          <p:nvPr/>
        </p:nvPicPr>
        <p:blipFill>
          <a:blip r:embed="rId5"/>
          <a:stretch>
            <a:fillRect/>
          </a:stretch>
        </p:blipFill>
        <p:spPr>
          <a:xfrm>
            <a:off x="7827818" y="4321318"/>
            <a:ext cx="3495675" cy="214312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2D78A5F0-641A-4E2B-8B18-AB19261E395C}"/>
              </a:ext>
            </a:extLst>
          </p:cNvPr>
          <p:cNvSpPr txBox="1"/>
          <p:nvPr/>
        </p:nvSpPr>
        <p:spPr>
          <a:xfrm>
            <a:off x="398691" y="285750"/>
            <a:ext cx="8848351" cy="1754326"/>
          </a:xfrm>
          <a:prstGeom prst="rect">
            <a:avLst/>
          </a:prstGeom>
          <a:noFill/>
        </p:spPr>
        <p:txBody>
          <a:bodyPr wrap="square" rtlCol="0">
            <a:spAutoFit/>
          </a:bodyPr>
          <a:lstStyle/>
          <a:p>
            <a:r>
              <a:rPr lang="en-US" dirty="0">
                <a:latin typeface="Arial Nova" panose="020B0504020202020204" pitchFamily="34" charset="0"/>
              </a:rPr>
              <a:t>When I hear the song being sung by Billie Holiday and see the killing if an unarmed black man the two exist in my mind simultaneously. The same tragedy is seen right before us and justice is still at its infancy in the mind of many Americans. Modern day lynching in the face of all to see but instead of blood at the roots they flow in the streets of our cities. Instead of smelling burning flesh nightmares circle my mind wondering who will be next and who will be set free.</a:t>
            </a:r>
          </a:p>
        </p:txBody>
      </p:sp>
    </p:spTree>
    <p:extLst>
      <p:ext uri="{BB962C8B-B14F-4D97-AF65-F5344CB8AC3E}">
        <p14:creationId xmlns:p14="http://schemas.microsoft.com/office/powerpoint/2010/main" val="115142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75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16" name="Rectangle 15">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person wearing a uniform&#10;&#10;Description automatically generated">
            <a:extLst>
              <a:ext uri="{FF2B5EF4-FFF2-40B4-BE49-F238E27FC236}">
                <a16:creationId xmlns:a16="http://schemas.microsoft.com/office/drawing/2014/main" id="{F2F84A35-C657-4150-96F4-5BC0EF2664BB}"/>
              </a:ext>
            </a:extLst>
          </p:cNvPr>
          <p:cNvPicPr>
            <a:picLocks noChangeAspect="1"/>
          </p:cNvPicPr>
          <p:nvPr/>
        </p:nvPicPr>
        <p:blipFill>
          <a:blip r:embed="rId2"/>
          <a:stretch>
            <a:fillRect/>
          </a:stretch>
        </p:blipFill>
        <p:spPr>
          <a:xfrm>
            <a:off x="606632" y="753230"/>
            <a:ext cx="4291584" cy="2414016"/>
          </a:xfrm>
          <a:prstGeom prst="rect">
            <a:avLst/>
          </a:prstGeom>
        </p:spPr>
      </p:pic>
      <p:grpSp>
        <p:nvGrpSpPr>
          <p:cNvPr id="19" name="Group 18">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20" name="Rectangle 19">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4" name="Picture 3" descr="A group of people standing in front of a crowd&#10;&#10;Description automatically generated">
            <a:extLst>
              <a:ext uri="{FF2B5EF4-FFF2-40B4-BE49-F238E27FC236}">
                <a16:creationId xmlns:a16="http://schemas.microsoft.com/office/drawing/2014/main" id="{B30EEBD1-5921-41E5-90D7-C4CE7B6A101D}"/>
              </a:ext>
            </a:extLst>
          </p:cNvPr>
          <p:cNvPicPr>
            <a:picLocks noChangeAspect="1"/>
          </p:cNvPicPr>
          <p:nvPr/>
        </p:nvPicPr>
        <p:blipFill>
          <a:blip r:embed="rId3"/>
          <a:stretch>
            <a:fillRect/>
          </a:stretch>
        </p:blipFill>
        <p:spPr>
          <a:xfrm>
            <a:off x="699366" y="3967694"/>
            <a:ext cx="2322576" cy="1893404"/>
          </a:xfrm>
          <a:prstGeom prst="rect">
            <a:avLst/>
          </a:prstGeom>
        </p:spPr>
      </p:pic>
      <p:grpSp>
        <p:nvGrpSpPr>
          <p:cNvPr id="23" name="Group 22">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4" name="Rectangle 23">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A group of people in uniform&#10;&#10;Description automatically generated">
            <a:extLst>
              <a:ext uri="{FF2B5EF4-FFF2-40B4-BE49-F238E27FC236}">
                <a16:creationId xmlns:a16="http://schemas.microsoft.com/office/drawing/2014/main" id="{F100B5EA-4B90-4F6D-BC2F-88ED6DE48A4F}"/>
              </a:ext>
            </a:extLst>
          </p:cNvPr>
          <p:cNvPicPr>
            <a:picLocks noChangeAspect="1"/>
          </p:cNvPicPr>
          <p:nvPr/>
        </p:nvPicPr>
        <p:blipFill>
          <a:blip r:embed="rId4"/>
          <a:stretch>
            <a:fillRect/>
          </a:stretch>
        </p:blipFill>
        <p:spPr>
          <a:xfrm>
            <a:off x="3549862" y="4060508"/>
            <a:ext cx="2322576" cy="1707776"/>
          </a:xfrm>
          <a:prstGeom prst="rect">
            <a:avLst/>
          </a:prstGeom>
        </p:spPr>
      </p:pic>
      <p:grpSp>
        <p:nvGrpSpPr>
          <p:cNvPr id="27" name="Group 26">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8" name="Rectangle 27">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A group of people standing in front of a building&#10;&#10;Description automatically generated">
            <a:extLst>
              <a:ext uri="{FF2B5EF4-FFF2-40B4-BE49-F238E27FC236}">
                <a16:creationId xmlns:a16="http://schemas.microsoft.com/office/drawing/2014/main" id="{49A08D63-F1C5-4B3A-8F34-F8846A1983AF}"/>
              </a:ext>
            </a:extLst>
          </p:cNvPr>
          <p:cNvPicPr>
            <a:picLocks noChangeAspect="1"/>
          </p:cNvPicPr>
          <p:nvPr/>
        </p:nvPicPr>
        <p:blipFill>
          <a:blip r:embed="rId5"/>
          <a:stretch>
            <a:fillRect/>
          </a:stretch>
        </p:blipFill>
        <p:spPr>
          <a:xfrm>
            <a:off x="6371342" y="1327886"/>
            <a:ext cx="5120640" cy="4211727"/>
          </a:xfrm>
          <a:prstGeom prst="rect">
            <a:avLst/>
          </a:prstGeom>
        </p:spPr>
      </p:pic>
      <p:sp>
        <p:nvSpPr>
          <p:cNvPr id="9" name="Rectangle 8">
            <a:extLst>
              <a:ext uri="{FF2B5EF4-FFF2-40B4-BE49-F238E27FC236}">
                <a16:creationId xmlns:a16="http://schemas.microsoft.com/office/drawing/2014/main" id="{E46F9958-2AE0-432E-A3BB-AF13E94A870D}"/>
              </a:ext>
            </a:extLst>
          </p:cNvPr>
          <p:cNvSpPr/>
          <p:nvPr/>
        </p:nvSpPr>
        <p:spPr>
          <a:xfrm>
            <a:off x="6235766" y="5475054"/>
            <a:ext cx="5143652" cy="830997"/>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 child has a gun pointed at her father’s</a:t>
            </a:r>
          </a:p>
          <a:p>
            <a:pPr algn="ctr"/>
            <a:r>
              <a:rPr lang="en-US" sz="2400" b="0" cap="none" spc="0" dirty="0">
                <a:ln w="0"/>
                <a:solidFill>
                  <a:schemeClr val="tx1"/>
                </a:solidFill>
                <a:effectLst>
                  <a:outerShdw blurRad="38100" dist="19050" dir="2700000" algn="tl" rotWithShape="0">
                    <a:schemeClr val="dk1">
                      <a:alpha val="40000"/>
                    </a:schemeClr>
                  </a:outerShdw>
                </a:effectLst>
              </a:rPr>
              <a:t>face while she is on his shoulders</a:t>
            </a:r>
          </a:p>
        </p:txBody>
      </p:sp>
      <p:sp>
        <p:nvSpPr>
          <p:cNvPr id="10" name="Rectangle 9">
            <a:extLst>
              <a:ext uri="{FF2B5EF4-FFF2-40B4-BE49-F238E27FC236}">
                <a16:creationId xmlns:a16="http://schemas.microsoft.com/office/drawing/2014/main" id="{C1157BFC-9774-48B3-AA86-058EBB8AF239}"/>
              </a:ext>
            </a:extLst>
          </p:cNvPr>
          <p:cNvSpPr/>
          <p:nvPr/>
        </p:nvSpPr>
        <p:spPr>
          <a:xfrm>
            <a:off x="2014700" y="-200056"/>
            <a:ext cx="838280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We need police reform now!</a:t>
            </a:r>
          </a:p>
        </p:txBody>
      </p:sp>
      <p:sp>
        <p:nvSpPr>
          <p:cNvPr id="11" name="TextBox 10">
            <a:extLst>
              <a:ext uri="{FF2B5EF4-FFF2-40B4-BE49-F238E27FC236}">
                <a16:creationId xmlns:a16="http://schemas.microsoft.com/office/drawing/2014/main" id="{3EBB9491-58F0-46C1-9A3D-7F4937929191}"/>
              </a:ext>
            </a:extLst>
          </p:cNvPr>
          <p:cNvSpPr txBox="1"/>
          <p:nvPr/>
        </p:nvSpPr>
        <p:spPr>
          <a:xfrm>
            <a:off x="4898216" y="907941"/>
            <a:ext cx="974222" cy="2308324"/>
          </a:xfrm>
          <a:prstGeom prst="rect">
            <a:avLst/>
          </a:prstGeom>
          <a:noFill/>
        </p:spPr>
        <p:txBody>
          <a:bodyPr wrap="square" rtlCol="0">
            <a:spAutoFit/>
          </a:bodyPr>
          <a:lstStyle/>
          <a:p>
            <a:r>
              <a:rPr lang="en-US" dirty="0">
                <a:latin typeface="Arial Narrow" panose="020B0606020202030204" pitchFamily="34" charset="0"/>
              </a:rPr>
              <a:t>Is this your sister, mother, child or friend. She is a person!</a:t>
            </a:r>
          </a:p>
        </p:txBody>
      </p:sp>
      <p:sp>
        <p:nvSpPr>
          <p:cNvPr id="12" name="Rectangle 11">
            <a:extLst>
              <a:ext uri="{FF2B5EF4-FFF2-40B4-BE49-F238E27FC236}">
                <a16:creationId xmlns:a16="http://schemas.microsoft.com/office/drawing/2014/main" id="{6008F30F-C732-433B-8987-3AF13ECCF141}"/>
              </a:ext>
            </a:extLst>
          </p:cNvPr>
          <p:cNvSpPr/>
          <p:nvPr/>
        </p:nvSpPr>
        <p:spPr>
          <a:xfrm>
            <a:off x="568328" y="3539696"/>
            <a:ext cx="5545365" cy="461665"/>
          </a:xfrm>
          <a:prstGeom prst="rect">
            <a:avLst/>
          </a:prstGeom>
          <a:noFill/>
        </p:spPr>
        <p:txBody>
          <a:bodyPr wrap="none" lIns="91440" tIns="45720" rIns="91440" bIns="45720">
            <a:spAutoFit/>
          </a:bodyPr>
          <a:lstStyle/>
          <a:p>
            <a:pPr algn="ctr"/>
            <a:r>
              <a:rPr lang="en-US" sz="2400" dirty="0">
                <a:ln w="0"/>
              </a:rPr>
              <a:t>Do you really have        the right to protest?</a:t>
            </a:r>
            <a:endParaRPr lang="en-US" sz="2400" b="0" cap="none" spc="0" dirty="0">
              <a:ln w="0"/>
              <a:effectLst/>
            </a:endParaRPr>
          </a:p>
        </p:txBody>
      </p:sp>
    </p:spTree>
    <p:extLst>
      <p:ext uri="{BB962C8B-B14F-4D97-AF65-F5344CB8AC3E}">
        <p14:creationId xmlns:p14="http://schemas.microsoft.com/office/powerpoint/2010/main" val="3635250864"/>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56FB02-FF27-4AB1-8D16-A187D5BB8409}"/>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5400"/>
              <a:t>It can’t be a Single Story</a:t>
            </a:r>
          </a:p>
        </p:txBody>
      </p:sp>
      <p:sp>
        <p:nvSpPr>
          <p:cNvPr id="3" name="Text Placeholder 2">
            <a:extLst>
              <a:ext uri="{FF2B5EF4-FFF2-40B4-BE49-F238E27FC236}">
                <a16:creationId xmlns:a16="http://schemas.microsoft.com/office/drawing/2014/main" id="{F2D7A27B-2E53-40CB-A6B4-9687665DB308}"/>
              </a:ext>
            </a:extLst>
          </p:cNvPr>
          <p:cNvSpPr>
            <a:spLocks noGrp="1"/>
          </p:cNvSpPr>
          <p:nvPr>
            <p:ph type="body" idx="1"/>
          </p:nvPr>
        </p:nvSpPr>
        <p:spPr>
          <a:xfrm>
            <a:off x="804672" y="2724912"/>
            <a:ext cx="3209544" cy="1155525"/>
          </a:xfrm>
        </p:spPr>
        <p:txBody>
          <a:bodyPr vert="horz" lIns="91440" tIns="45720" rIns="91440" bIns="45720" rtlCol="0" anchor="t">
            <a:normAutofit/>
          </a:bodyPr>
          <a:lstStyle/>
          <a:p>
            <a:r>
              <a:rPr lang="en-US" sz="2000" dirty="0">
                <a:solidFill>
                  <a:schemeClr val="tx1"/>
                </a:solidFill>
              </a:rPr>
              <a:t>About the relationship between the Police and African Americans in the US</a:t>
            </a:r>
          </a:p>
        </p:txBody>
      </p:sp>
      <p:pic>
        <p:nvPicPr>
          <p:cNvPr id="6" name="Picture 5">
            <a:extLst>
              <a:ext uri="{FF2B5EF4-FFF2-40B4-BE49-F238E27FC236}">
                <a16:creationId xmlns:a16="http://schemas.microsoft.com/office/drawing/2014/main" id="{F174AF38-31E5-40DD-90BC-84DEE0236849}"/>
              </a:ext>
            </a:extLst>
          </p:cNvPr>
          <p:cNvPicPr>
            <a:picLocks noChangeAspect="1"/>
          </p:cNvPicPr>
          <p:nvPr/>
        </p:nvPicPr>
        <p:blipFill>
          <a:blip r:embed="rId2"/>
          <a:stretch>
            <a:fillRect/>
          </a:stretch>
        </p:blipFill>
        <p:spPr>
          <a:xfrm>
            <a:off x="7239001" y="643368"/>
            <a:ext cx="4416894" cy="1984223"/>
          </a:xfrm>
          <a:prstGeom prst="rect">
            <a:avLst/>
          </a:prstGeom>
        </p:spPr>
      </p:pic>
      <p:sp>
        <p:nvSpPr>
          <p:cNvPr id="7" name="TextBox 6">
            <a:extLst>
              <a:ext uri="{FF2B5EF4-FFF2-40B4-BE49-F238E27FC236}">
                <a16:creationId xmlns:a16="http://schemas.microsoft.com/office/drawing/2014/main" id="{AC49A787-F92C-4A97-A77A-A2C1EFE15ACD}"/>
              </a:ext>
            </a:extLst>
          </p:cNvPr>
          <p:cNvSpPr txBox="1"/>
          <p:nvPr/>
        </p:nvSpPr>
        <p:spPr>
          <a:xfrm>
            <a:off x="5362575" y="2971800"/>
            <a:ext cx="6543675"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bg1"/>
                </a:solidFill>
              </a:rPr>
              <a:t>The single story is that all police want to kill or destroy black people.</a:t>
            </a:r>
          </a:p>
          <a:p>
            <a:pPr marL="285750" indent="-285750">
              <a:buFont typeface="Wingdings" panose="05000000000000000000" pitchFamily="2" charset="2"/>
              <a:buChar char="Ø"/>
            </a:pPr>
            <a:r>
              <a:rPr lang="en-US" dirty="0">
                <a:solidFill>
                  <a:schemeClr val="bg1"/>
                </a:solidFill>
              </a:rPr>
              <a:t>The single story is that black men and women are loosing their opportunity to have a fair day in court because police are killing them before they can be seen by a judge.</a:t>
            </a:r>
          </a:p>
          <a:p>
            <a:pPr marL="285750" indent="-285750">
              <a:buFont typeface="Wingdings" panose="05000000000000000000" pitchFamily="2" charset="2"/>
              <a:buChar char="Ø"/>
            </a:pPr>
            <a:r>
              <a:rPr lang="en-US" dirty="0">
                <a:solidFill>
                  <a:schemeClr val="bg1"/>
                </a:solidFill>
              </a:rPr>
              <a:t>The single story is that as a culture, we can’t do anything about the story that will be written by someone else because they hold the pen of justice. </a:t>
            </a:r>
          </a:p>
          <a:p>
            <a:pPr marL="285750" indent="-285750">
              <a:buFont typeface="Wingdings" panose="05000000000000000000" pitchFamily="2" charset="2"/>
              <a:buChar char="Ø"/>
            </a:pPr>
            <a:r>
              <a:rPr lang="en-US" dirty="0">
                <a:solidFill>
                  <a:schemeClr val="bg1"/>
                </a:solidFill>
              </a:rPr>
              <a:t>The single story is my children and your children will see the police differently because of how they are policed based on the color of their skin. </a:t>
            </a:r>
          </a:p>
          <a:p>
            <a:r>
              <a:rPr lang="en-US" b="1" dirty="0">
                <a:solidFill>
                  <a:schemeClr val="bg1"/>
                </a:solidFill>
              </a:rPr>
              <a:t>These stories are damaging and destructive unless we rewrite them with Police Reform. </a:t>
            </a:r>
          </a:p>
        </p:txBody>
      </p:sp>
    </p:spTree>
    <p:extLst>
      <p:ext uri="{BB962C8B-B14F-4D97-AF65-F5344CB8AC3E}">
        <p14:creationId xmlns:p14="http://schemas.microsoft.com/office/powerpoint/2010/main" val="383879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250" advTm="20000">
        <p:randomBar dir="vert"/>
      </p:transition>
    </mc:Choice>
    <mc:Fallback xmlns="">
      <p:transition spd="slow" advTm="20000">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1FF6-4515-4503-8B96-75CFF268CE86}"/>
              </a:ext>
            </a:extLst>
          </p:cNvPr>
          <p:cNvSpPr>
            <a:spLocks noGrp="1"/>
          </p:cNvSpPr>
          <p:nvPr>
            <p:ph type="title"/>
          </p:nvPr>
        </p:nvSpPr>
        <p:spPr>
          <a:xfrm>
            <a:off x="481013" y="3752849"/>
            <a:ext cx="9825037" cy="2452687"/>
          </a:xfrm>
        </p:spPr>
        <p:txBody>
          <a:bodyPr vert="horz" lIns="91440" tIns="45720" rIns="91440" bIns="45720" rtlCol="0" anchor="ctr">
            <a:normAutofit/>
          </a:bodyPr>
          <a:lstStyle/>
          <a:p>
            <a:pPr algn="ctr"/>
            <a:r>
              <a:rPr lang="en-US" sz="7200" dirty="0">
                <a:solidFill>
                  <a:schemeClr val="accent1">
                    <a:lumMod val="75000"/>
                  </a:schemeClr>
                </a:solidFill>
                <a:latin typeface="Arial Black" panose="020B0A04020102020204" pitchFamily="34" charset="0"/>
              </a:rPr>
              <a:t>How can we reform the police?</a:t>
            </a:r>
          </a:p>
        </p:txBody>
      </p:sp>
      <p:pic>
        <p:nvPicPr>
          <p:cNvPr id="6" name="Picture 5" descr="Sea of lightbulbs in park with one lit up">
            <a:extLst>
              <a:ext uri="{FF2B5EF4-FFF2-40B4-BE49-F238E27FC236}">
                <a16:creationId xmlns:a16="http://schemas.microsoft.com/office/drawing/2014/main" id="{C43E9386-4B0E-4C36-B321-8D20A3B71BB6}"/>
              </a:ext>
            </a:extLst>
          </p:cNvPr>
          <p:cNvPicPr>
            <a:picLocks noChangeAspect="1"/>
          </p:cNvPicPr>
          <p:nvPr/>
        </p:nvPicPr>
        <p:blipFill rotWithShape="1">
          <a:blip r:embed="rId2">
            <a:extLst>
              <a:ext uri="{28A0092B-C50C-407E-A947-70E740481C1C}">
                <a14:useLocalDpi xmlns:a14="http://schemas.microsoft.com/office/drawing/2010/main" val="0"/>
              </a:ext>
            </a:extLst>
          </a:blip>
          <a:srcRect t="26327" b="3309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62ECC05-1007-41DA-8DFB-BDFA2D2BF10E}"/>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endParaRPr lang="en-US" sz="1800" dirty="0"/>
          </a:p>
          <a:p>
            <a:endParaRPr lang="en-US" sz="1800" dirty="0"/>
          </a:p>
        </p:txBody>
      </p:sp>
    </p:spTree>
    <p:extLst>
      <p:ext uri="{BB962C8B-B14F-4D97-AF65-F5344CB8AC3E}">
        <p14:creationId xmlns:p14="http://schemas.microsoft.com/office/powerpoint/2010/main" val="3282122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A8FED-7255-46DD-9C61-42B50A444885}"/>
              </a:ext>
            </a:extLst>
          </p:cNvPr>
          <p:cNvSpPr>
            <a:spLocks noGrp="1"/>
          </p:cNvSpPr>
          <p:nvPr>
            <p:ph sz="half" idx="1"/>
          </p:nvPr>
        </p:nvSpPr>
        <p:spPr>
          <a:xfrm>
            <a:off x="838200" y="2851801"/>
            <a:ext cx="10639888" cy="3868769"/>
          </a:xfrm>
        </p:spPr>
        <p:txBody>
          <a:bodyPr>
            <a:normAutofit fontScale="92500" lnSpcReduction="20000"/>
          </a:bodyPr>
          <a:lstStyle/>
          <a:p>
            <a:pPr marL="0" indent="0">
              <a:buNone/>
            </a:pPr>
            <a:r>
              <a:rPr lang="en-US" dirty="0"/>
              <a:t>Defund the police means reallocating or redirecting some funding away from the police department or other government agencies funded by the local municipality. The funds would go toward community programs;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dirty="0"/>
          </a:p>
          <a:p>
            <a:pPr marL="0" indent="0">
              <a:buNone/>
            </a:pPr>
            <a:r>
              <a:rPr lang="en-US" dirty="0"/>
              <a:t>* 13 US Cities have defunded their Police Departments</a:t>
            </a:r>
          </a:p>
        </p:txBody>
      </p:sp>
      <p:sp>
        <p:nvSpPr>
          <p:cNvPr id="4" name="Content Placeholder 3">
            <a:extLst>
              <a:ext uri="{FF2B5EF4-FFF2-40B4-BE49-F238E27FC236}">
                <a16:creationId xmlns:a16="http://schemas.microsoft.com/office/drawing/2014/main" id="{6894AB3C-55F5-4C1B-AA08-14676BA1BDD8}"/>
              </a:ext>
            </a:extLst>
          </p:cNvPr>
          <p:cNvSpPr>
            <a:spLocks noGrp="1"/>
          </p:cNvSpPr>
          <p:nvPr>
            <p:ph sz="half" idx="2"/>
          </p:nvPr>
        </p:nvSpPr>
        <p:spPr>
          <a:xfrm>
            <a:off x="3686452" y="3975334"/>
            <a:ext cx="5181600" cy="3334039"/>
          </a:xfrm>
        </p:spPr>
        <p:txBody>
          <a:bodyPr>
            <a:normAutofit fontScale="92500" lnSpcReduction="20000"/>
          </a:bodyPr>
          <a:lstStyle/>
          <a:p>
            <a:r>
              <a:rPr lang="en-US" dirty="0"/>
              <a:t>Social Programs</a:t>
            </a:r>
          </a:p>
          <a:p>
            <a:r>
              <a:rPr lang="en-US" dirty="0"/>
              <a:t>Violence Prevention</a:t>
            </a:r>
          </a:p>
          <a:p>
            <a:r>
              <a:rPr lang="en-US" dirty="0"/>
              <a:t>Mental Health</a:t>
            </a:r>
          </a:p>
          <a:p>
            <a:r>
              <a:rPr lang="en-US" dirty="0"/>
              <a:t>Homelessness</a:t>
            </a:r>
          </a:p>
          <a:p>
            <a:r>
              <a:rPr lang="en-US" dirty="0"/>
              <a:t>Education Services</a:t>
            </a:r>
          </a:p>
        </p:txBody>
      </p:sp>
      <p:pic>
        <p:nvPicPr>
          <p:cNvPr id="6" name="Picture 5">
            <a:extLst>
              <a:ext uri="{FF2B5EF4-FFF2-40B4-BE49-F238E27FC236}">
                <a16:creationId xmlns:a16="http://schemas.microsoft.com/office/drawing/2014/main" id="{DF7568E7-0124-4CA5-B769-9E2467564B3C}"/>
              </a:ext>
            </a:extLst>
          </p:cNvPr>
          <p:cNvPicPr>
            <a:picLocks noChangeAspect="1"/>
          </p:cNvPicPr>
          <p:nvPr/>
        </p:nvPicPr>
        <p:blipFill>
          <a:blip r:embed="rId2"/>
          <a:stretch>
            <a:fillRect/>
          </a:stretch>
        </p:blipFill>
        <p:spPr>
          <a:xfrm>
            <a:off x="838200" y="756103"/>
            <a:ext cx="10515600" cy="1943069"/>
          </a:xfrm>
          <a:prstGeom prst="rect">
            <a:avLst/>
          </a:prstGeom>
        </p:spPr>
      </p:pic>
      <p:sp>
        <p:nvSpPr>
          <p:cNvPr id="5" name="Rectangle 4">
            <a:extLst>
              <a:ext uri="{FF2B5EF4-FFF2-40B4-BE49-F238E27FC236}">
                <a16:creationId xmlns:a16="http://schemas.microsoft.com/office/drawing/2014/main" id="{1560EC49-C48B-4947-B0C1-1113519C5227}"/>
              </a:ext>
            </a:extLst>
          </p:cNvPr>
          <p:cNvSpPr/>
          <p:nvPr/>
        </p:nvSpPr>
        <p:spPr>
          <a:xfrm>
            <a:off x="188148" y="-96540"/>
            <a:ext cx="194373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Step 1</a:t>
            </a:r>
          </a:p>
        </p:txBody>
      </p:sp>
    </p:spTree>
    <p:extLst>
      <p:ext uri="{BB962C8B-B14F-4D97-AF65-F5344CB8AC3E}">
        <p14:creationId xmlns:p14="http://schemas.microsoft.com/office/powerpoint/2010/main" val="396426309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773</Words>
  <Application>Microsoft Macintosh PowerPoint</Application>
  <PresentationFormat>Widescreen</PresentationFormat>
  <Paragraphs>50</Paragraphs>
  <Slides>13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 Black</vt:lpstr>
      <vt:lpstr>Arial Narrow</vt:lpstr>
      <vt:lpstr>Arial Nova</vt:lpstr>
      <vt:lpstr>Berlin Sans FB Demi</vt:lpstr>
      <vt:lpstr>Calibri</vt:lpstr>
      <vt:lpstr>Calibri Light</vt:lpstr>
      <vt:lpstr>Cooper Black</vt:lpstr>
      <vt:lpstr>Lato Extended</vt:lpstr>
      <vt:lpstr>Wingdings</vt:lpstr>
      <vt:lpstr>Office Theme</vt:lpstr>
      <vt:lpstr>PowerPoint Presentation</vt:lpstr>
      <vt:lpstr>PowerPoint Presentation</vt:lpstr>
      <vt:lpstr>PowerPoint Presentation</vt:lpstr>
      <vt:lpstr>“All you need to understand is that the officer carries with him the power of the American state and the weight of an American legacy, and they necessitate that of the bodies destroyed every year, some wild and disproportionate member of them will be black. </vt:lpstr>
      <vt:lpstr>PowerPoint Presentation</vt:lpstr>
      <vt:lpstr>PowerPoint Presentation</vt:lpstr>
      <vt:lpstr>It can’t be a Single Story</vt:lpstr>
      <vt:lpstr>How can we reform the police?</vt:lpstr>
      <vt:lpstr>PowerPoint Presentation</vt:lpstr>
      <vt:lpstr>PowerPoint Presentation</vt:lpstr>
      <vt:lpstr>PowerPoint Presentation</vt:lpstr>
      <vt:lpstr>PowerPoint Presentation</vt:lpstr>
      <vt:lpstr>REFERENCES Documentary on police reform after Dontre Hamilton was shot and killed by police officer: https://vimeo.com/188310685?ref=fb-share&amp;fbclid=IwAR2qxqfLk5pvwPZ9vsu6uVeapWOVHGP8QLLnoGuWNXY7Cdk8PoImD4lQIs8 (Links to an external site.)  What Does Defund the Police Mean? And Does it Have Merit?  https://www.brookings.edu/blog/fixgov/2020/06/19/what-does-defund-the-police-mean-and-does-it-have-merit/ (Links to an external site.)  "How to Reform American Police": https://www.vox.com/2020/6/1/21277013/police-reform-policies-systemic-racism-george-floyd?fbclid=IwAR1Ts3hBzv6dHl3s1I5Ma41gQOiL_ETGqaMLpSlCE27jwWrC2h4Eu2xhOvQ  Ta-Ne Hisi Coates’s “Letter to My Son” https://www.theatlantic.com/politics/archive/2015/07/tanehisi-coates-between-the-world-and-me/397619/  https://www.washingtonpost.com/news/arts-and-entertainment/wp/2016/07/13/the-most-powerful-art-from-the-blacklivesmatter-movement-three-years-in/?utm_term=.b4164cbff839  Chimamanda Adichie’s TED talk “The Danger of a Single Story.” https://www.ted.com/talks/chimamanda_adichie_the_danger_of_a_single_story?language=en  NPR radio story: Strange Fruit: Anniversary of Lynching: https://www.npr.org/templates/story/story.php?storyId=129025516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Manns</dc:creator>
  <cp:lastModifiedBy>Mattis, Ann</cp:lastModifiedBy>
  <cp:revision>3</cp:revision>
  <dcterms:created xsi:type="dcterms:W3CDTF">2020-11-23T13:10:31Z</dcterms:created>
  <dcterms:modified xsi:type="dcterms:W3CDTF">2020-11-30T12:07:43Z</dcterms:modified>
</cp:coreProperties>
</file>